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307" r:id="rId3"/>
    <p:sldId id="302" r:id="rId4"/>
    <p:sldId id="308" r:id="rId5"/>
    <p:sldId id="309" r:id="rId6"/>
    <p:sldId id="310" r:id="rId7"/>
    <p:sldId id="327" r:id="rId8"/>
    <p:sldId id="329" r:id="rId9"/>
    <p:sldId id="330" r:id="rId10"/>
    <p:sldId id="331" r:id="rId11"/>
    <p:sldId id="332" r:id="rId12"/>
    <p:sldId id="333" r:id="rId13"/>
    <p:sldId id="334" r:id="rId14"/>
    <p:sldId id="335" r:id="rId1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Quicksand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ECE35A-EED3-427D-9D60-4F56E8162376}">
  <a:tblStyle styleId="{6AECE35A-EED3-427D-9D60-4F56E81623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6A1B10-B252-4223-B86F-04C9745F295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581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2316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3095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214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363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175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9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15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9265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271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033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0306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599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19175" y="2233519"/>
            <a:ext cx="6680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cxnSp>
        <p:nvCxnSpPr>
          <p:cNvPr id="11" name="Google Shape;11;p2"/>
          <p:cNvCxnSpPr>
            <a:stCxn id="12" idx="4"/>
          </p:cNvCxnSpPr>
          <p:nvPr/>
        </p:nvCxnSpPr>
        <p:spPr>
          <a:xfrm>
            <a:off x="939750" y="2832475"/>
            <a:ext cx="0" cy="2310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845250" y="2643475"/>
            <a:ext cx="189000" cy="189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1165475" y="4331317"/>
            <a:ext cx="75213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9"/>
          <p:cNvSpPr/>
          <p:nvPr/>
        </p:nvSpPr>
        <p:spPr>
          <a:xfrm>
            <a:off x="844675" y="4505121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1" name="Google Shape;61;p10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0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524000" y="1322886"/>
            <a:ext cx="8331200" cy="2575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Quantizing the Unseen: Undergraduate Optical Research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34F9A-0687-47CA-BA4B-225580F0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750" y="92677"/>
            <a:ext cx="1310150" cy="13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45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56A5D9-32BD-4237-AC8A-75076C047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00" y="172618"/>
            <a:ext cx="1444775" cy="1609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4E095-D635-49C8-8479-3515DFCBD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301" y="4560235"/>
            <a:ext cx="3039755" cy="977278"/>
          </a:xfrm>
          <a:prstGeom prst="rect">
            <a:avLst/>
          </a:prstGeom>
        </p:spPr>
      </p:pic>
      <p:sp>
        <p:nvSpPr>
          <p:cNvPr id="6" name="Google Shape;71;p12">
            <a:extLst>
              <a:ext uri="{FF2B5EF4-FFF2-40B4-BE49-F238E27FC236}">
                <a16:creationId xmlns:a16="http://schemas.microsoft.com/office/drawing/2014/main" id="{0B708F9F-12EE-4D31-8342-6B8FEE2A6A46}"/>
              </a:ext>
            </a:extLst>
          </p:cNvPr>
          <p:cNvSpPr txBox="1">
            <a:spLocks/>
          </p:cNvSpPr>
          <p:nvPr/>
        </p:nvSpPr>
        <p:spPr>
          <a:xfrm>
            <a:off x="1524001" y="4166223"/>
            <a:ext cx="3759200" cy="97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Quicksand"/>
              <a:buNone/>
              <a:defRPr sz="5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3000" dirty="0"/>
              <a:t>Parker Landon</a:t>
            </a:r>
          </a:p>
          <a:p>
            <a:r>
              <a:rPr lang="en-US" sz="2000" dirty="0"/>
              <a:t>Mentor: Dr. Pavlina</a:t>
            </a:r>
          </a:p>
        </p:txBody>
      </p:sp>
      <p:pic>
        <p:nvPicPr>
          <p:cNvPr id="7" name="Picture 2" descr="Arizona NASA Vertical Text">
            <a:extLst>
              <a:ext uri="{FF2B5EF4-FFF2-40B4-BE49-F238E27FC236}">
                <a16:creationId xmlns:a16="http://schemas.microsoft.com/office/drawing/2014/main" id="{BABBC0AC-40F4-4B17-BCCF-5C3CD616D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72" y="141870"/>
            <a:ext cx="884656" cy="118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2EA337E-36F1-4E81-9271-CBEE254A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6216"/>
            <a:ext cx="6858000" cy="797545"/>
          </a:xfrm>
        </p:spPr>
        <p:txBody>
          <a:bodyPr/>
          <a:lstStyle/>
          <a:p>
            <a:r>
              <a:rPr lang="en-US" sz="4000" b="1" dirty="0"/>
              <a:t>Experimental Testing</a:t>
            </a:r>
          </a:p>
        </p:txBody>
      </p:sp>
      <p:pic>
        <p:nvPicPr>
          <p:cNvPr id="8" name="Picture 7" descr="A picture containing indoor, items, arranged, several&#10;&#10;Description automatically generated">
            <a:extLst>
              <a:ext uri="{FF2B5EF4-FFF2-40B4-BE49-F238E27FC236}">
                <a16:creationId xmlns:a16="http://schemas.microsoft.com/office/drawing/2014/main" id="{A3E9F22A-BF54-4F90-9B53-C0FA6F150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2" t="20476" r="5391" b="8247"/>
          <a:stretch/>
        </p:blipFill>
        <p:spPr>
          <a:xfrm rot="16200000">
            <a:off x="2546384" y="695123"/>
            <a:ext cx="4051231" cy="45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7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2EA337E-36F1-4E81-9271-CBEE254A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6216"/>
            <a:ext cx="6858000" cy="797545"/>
          </a:xfrm>
        </p:spPr>
        <p:txBody>
          <a:bodyPr/>
          <a:lstStyle/>
          <a:p>
            <a:r>
              <a:rPr lang="en-US" sz="4000" b="1" dirty="0"/>
              <a:t>Experimental Testing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5C5D642E-69E2-4A49-B402-4832B5CC4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555" y="1270970"/>
            <a:ext cx="4072952" cy="3054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Chart, surface chart&#10;&#10;Description automatically generated">
            <a:extLst>
              <a:ext uri="{FF2B5EF4-FFF2-40B4-BE49-F238E27FC236}">
                <a16:creationId xmlns:a16="http://schemas.microsoft.com/office/drawing/2014/main" id="{510E4A94-1C50-4C2B-A249-4925D0A7A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48" y="1270970"/>
            <a:ext cx="4072952" cy="3054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D8A0AEF8-5A97-4A84-A75D-70AA6E58A881}"/>
              </a:ext>
            </a:extLst>
          </p:cNvPr>
          <p:cNvSpPr/>
          <p:nvPr/>
        </p:nvSpPr>
        <p:spPr>
          <a:xfrm flipH="1">
            <a:off x="5288203" y="2458142"/>
            <a:ext cx="1887358" cy="2080766"/>
          </a:xfrm>
          <a:prstGeom prst="arc">
            <a:avLst>
              <a:gd name="adj1" fmla="val 16509976"/>
              <a:gd name="adj2" fmla="val 144833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5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284E-6 L -0.2868 -0.034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0" y="-1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2EA337E-36F1-4E81-9271-CBEE254A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6216"/>
            <a:ext cx="6858000" cy="797545"/>
          </a:xfrm>
        </p:spPr>
        <p:txBody>
          <a:bodyPr/>
          <a:lstStyle/>
          <a:p>
            <a:r>
              <a:rPr lang="en-US" sz="4000" b="1" dirty="0"/>
              <a:t>Experimental Testing</a:t>
            </a:r>
          </a:p>
        </p:txBody>
      </p:sp>
      <p:pic>
        <p:nvPicPr>
          <p:cNvPr id="4" name="Picture 3" descr="Chart, surface chart&#10;&#10;Description automatically generated">
            <a:extLst>
              <a:ext uri="{FF2B5EF4-FFF2-40B4-BE49-F238E27FC236}">
                <a16:creationId xmlns:a16="http://schemas.microsoft.com/office/drawing/2014/main" id="{8C661937-78E4-4414-B1BA-841D449BB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48" y="1270970"/>
            <a:ext cx="4072952" cy="3054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7C5E64D1-47AA-42DC-BF10-D1750957D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556" y="1270970"/>
            <a:ext cx="4072951" cy="305471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21B99F-2CA4-414A-AF30-0CA57058CEC0}"/>
              </a:ext>
            </a:extLst>
          </p:cNvPr>
          <p:cNvCxnSpPr/>
          <p:nvPr/>
        </p:nvCxnSpPr>
        <p:spPr>
          <a:xfrm flipV="1">
            <a:off x="5297936" y="2722260"/>
            <a:ext cx="1333209" cy="92138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401 L -0.41875 -0.016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1" y="-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2EA337E-36F1-4E81-9271-CBEE254A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6216"/>
            <a:ext cx="6858000" cy="797545"/>
          </a:xfrm>
        </p:spPr>
        <p:txBody>
          <a:bodyPr/>
          <a:lstStyle/>
          <a:p>
            <a:r>
              <a:rPr lang="en-US" sz="4000" b="1" dirty="0"/>
              <a:t>Current Goals</a:t>
            </a:r>
          </a:p>
        </p:txBody>
      </p:sp>
      <p:sp>
        <p:nvSpPr>
          <p:cNvPr id="7" name="Google Shape;77;p13">
            <a:extLst>
              <a:ext uri="{FF2B5EF4-FFF2-40B4-BE49-F238E27FC236}">
                <a16:creationId xmlns:a16="http://schemas.microsoft.com/office/drawing/2014/main" id="{B9B3CAC8-50B4-4D96-A66C-89415FE26795}"/>
              </a:ext>
            </a:extLst>
          </p:cNvPr>
          <p:cNvSpPr txBox="1"/>
          <p:nvPr/>
        </p:nvSpPr>
        <p:spPr>
          <a:xfrm>
            <a:off x="1027357" y="1134734"/>
            <a:ext cx="3204224" cy="261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We were able to experimentally prove our model!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Now we can duplicate this for different temperature ranges for optimization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20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4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D69200-2B35-457C-96B7-FBE6E606163D}"/>
                  </a:ext>
                </a:extLst>
              </p:cNvPr>
              <p:cNvSpPr/>
              <p:nvPr/>
            </p:nvSpPr>
            <p:spPr>
              <a:xfrm>
                <a:off x="4409767" y="3434338"/>
                <a:ext cx="4387740" cy="78322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000" b="0" i="1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𝐷𝑒𝑡</m:t>
                    </m:r>
                    <m:d>
                      <m:dPr>
                        <m:begChr m:val="["/>
                        <m:endChr m:val="]"/>
                        <m:ctrlPr>
                          <a:rPr lang="en-US" sz="3000" b="1" i="1" cap="none" spc="0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000" b="1" i="1" cap="none" spc="0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 cap="none" spc="0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3000" b="0" i="1" cap="none" spc="0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1" i="1" cap="none" spc="0" dirty="0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𝑩</m:t>
                            </m:r>
                            <m:acc>
                              <m:accPr>
                                <m:chr m:val="⃗"/>
                                <m:ctrlPr>
                                  <a:rPr lang="en-US" sz="3000" b="1" i="1" cap="none" spc="0" dirty="0" smtClean="0">
                                    <a:ln w="0"/>
                                    <a:solidFill>
                                      <a:schemeClr val="accent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b="0" i="1" cap="none" spc="0" dirty="0" smtClean="0">
                                    <a:ln w="0"/>
                                    <a:solidFill>
                                      <a:schemeClr val="accent1"/>
                                    </a:solidFill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</m:d>
                        <m:r>
                          <a:rPr lang="en-US" sz="3000" b="0" i="1" cap="none" spc="0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cap="none" spc="0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𝐼𝑠</m:t>
                        </m:r>
                      </m:e>
                    </m:d>
                    <m:r>
                      <a:rPr lang="en-US" sz="3000" b="0" i="1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b="1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Quicksand" panose="020B060402020202020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D69200-2B35-457C-96B7-FBE6E6061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767" y="3434338"/>
                <a:ext cx="4387740" cy="783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ACCD77-E1A4-43C3-A401-948B6E0FA4FC}"/>
                  </a:ext>
                </a:extLst>
              </p:cNvPr>
              <p:cNvSpPr/>
              <p:nvPr/>
            </p:nvSpPr>
            <p:spPr>
              <a:xfrm>
                <a:off x="5015263" y="1009473"/>
                <a:ext cx="329519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b="1" i="1" cap="none" spc="0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1" i="1" cap="none" spc="0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3000" b="1" i="1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000" b="1" i="1" cap="none" spc="0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000" b="1" i="1" dirty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000" b="1" i="1" dirty="0" smtClean="0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e>
                              <m:r>
                                <a:rPr lang="en-US" sz="3000" b="1" i="1" dirty="0" smtClean="0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3000" b="1" i="1" dirty="0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1" i="1" dirty="0" smtClean="0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  <m:r>
                                <a:rPr lang="en-US" sz="3000" b="1" i="1" dirty="0" smtClean="0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3000" b="1" i="1" cap="none" spc="0" dirty="0" smtClean="0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1" i="1" cap="none" spc="0" dirty="0" smtClean="0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sz="54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ACCD77-E1A4-43C3-A401-948B6E0FA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263" y="1009473"/>
                <a:ext cx="3295197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5C559A-8D02-4AFD-8AB2-41F2A34097C9}"/>
                  </a:ext>
                </a:extLst>
              </p:cNvPr>
              <p:cNvSpPr/>
              <p:nvPr/>
            </p:nvSpPr>
            <p:spPr>
              <a:xfrm>
                <a:off x="5454334" y="2175739"/>
                <a:ext cx="2417054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3000" b="0" i="1" cap="none" spc="0" dirty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cap="none" spc="0" dirty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0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0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30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𝑢</m:t>
                      </m:r>
                    </m:oMath>
                    <m:oMath xmlns:m="http://schemas.openxmlformats.org/officeDocument/2006/math">
                      <m:r>
                        <a:rPr lang="en-US" sz="30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0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0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000" b="0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000" b="1" i="1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b="1" i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5C559A-8D02-4AFD-8AB2-41F2A3409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334" y="2175739"/>
                <a:ext cx="2417054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DC129C1-CB27-457A-87B7-156DB1804835}"/>
              </a:ext>
            </a:extLst>
          </p:cNvPr>
          <p:cNvSpPr/>
          <p:nvPr/>
        </p:nvSpPr>
        <p:spPr>
          <a:xfrm>
            <a:off x="4928050" y="1213125"/>
            <a:ext cx="3204224" cy="78322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C77E8-4ACC-4487-80EA-C1B572077ADE}"/>
              </a:ext>
            </a:extLst>
          </p:cNvPr>
          <p:cNvSpPr/>
          <p:nvPr/>
        </p:nvSpPr>
        <p:spPr>
          <a:xfrm>
            <a:off x="5323840" y="2208583"/>
            <a:ext cx="2465494" cy="101566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92DB83-1F43-4F7F-A423-A8FEDB7DE559}"/>
              </a:ext>
            </a:extLst>
          </p:cNvPr>
          <p:cNvSpPr/>
          <p:nvPr/>
        </p:nvSpPr>
        <p:spPr>
          <a:xfrm>
            <a:off x="4411568" y="3403632"/>
            <a:ext cx="4305712" cy="93130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2EA337E-36F1-4E81-9271-CBEE254A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6216"/>
            <a:ext cx="6858000" cy="797545"/>
          </a:xfrm>
        </p:spPr>
        <p:txBody>
          <a:bodyPr/>
          <a:lstStyle/>
          <a:p>
            <a:r>
              <a:rPr lang="en-US" sz="4000" b="1" dirty="0"/>
              <a:t>Conclusions</a:t>
            </a:r>
          </a:p>
        </p:txBody>
      </p:sp>
      <p:sp>
        <p:nvSpPr>
          <p:cNvPr id="7" name="Google Shape;77;p13">
            <a:extLst>
              <a:ext uri="{FF2B5EF4-FFF2-40B4-BE49-F238E27FC236}">
                <a16:creationId xmlns:a16="http://schemas.microsoft.com/office/drawing/2014/main" id="{B9B3CAC8-50B4-4D96-A66C-89415FE26795}"/>
              </a:ext>
            </a:extLst>
          </p:cNvPr>
          <p:cNvSpPr txBox="1"/>
          <p:nvPr/>
        </p:nvSpPr>
        <p:spPr>
          <a:xfrm>
            <a:off x="1012567" y="1236333"/>
            <a:ext cx="6675165" cy="310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Modeled the optoelectrical response of a diode laser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Linearized the model using Taylor Expansions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Verified the models via experimental data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b="1" u="sng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Next up…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 Develop a state space controller for different temperature regions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Quicksand"/>
                <a:ea typeface="Quicksand"/>
                <a:cs typeface="Quicksand"/>
                <a:sym typeface="Quicksand"/>
              </a:rPr>
              <a:t>Test the controller responses in Simulink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endParaRPr lang="en-US" sz="20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4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413305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ctrTitle" idx="4294967295"/>
          </p:nvPr>
        </p:nvSpPr>
        <p:spPr>
          <a:xfrm>
            <a:off x="1408014" y="1741039"/>
            <a:ext cx="638861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/>
              <a:t>A Big Thank You To:</a:t>
            </a:r>
            <a:endParaRPr sz="5000" b="1"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4294967295"/>
          </p:nvPr>
        </p:nvSpPr>
        <p:spPr>
          <a:xfrm>
            <a:off x="939831" y="2689115"/>
            <a:ext cx="7264337" cy="2326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Embry-Riddle’s Undergraduate Research Institute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And Arizona Space Grant Committees</a:t>
            </a:r>
            <a:endParaRPr lang="en-US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45F078-288D-4378-86A5-D88998C91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07" y="427020"/>
            <a:ext cx="1310150" cy="13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45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4EA1DA-6108-4173-B9B8-A8E076685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43" y="119759"/>
            <a:ext cx="1444775" cy="1609319"/>
          </a:xfrm>
          <a:prstGeom prst="rect">
            <a:avLst/>
          </a:prstGeom>
        </p:spPr>
      </p:pic>
      <p:pic>
        <p:nvPicPr>
          <p:cNvPr id="1026" name="Picture 2" descr="Arizona NASA Vertical Text">
            <a:extLst>
              <a:ext uri="{FF2B5EF4-FFF2-40B4-BE49-F238E27FC236}">
                <a16:creationId xmlns:a16="http://schemas.microsoft.com/office/drawing/2014/main" id="{B1A63DC9-C0A5-43F0-A339-985D0AE50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4" y="3414423"/>
            <a:ext cx="1141314" cy="15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98" y="331002"/>
            <a:ext cx="7450019" cy="608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39C0BA"/>
                </a:solidFill>
              </a:rPr>
              <a:t>Previous Work - AM Servo System</a:t>
            </a:r>
            <a:endParaRPr sz="3500" b="1" dirty="0">
              <a:solidFill>
                <a:srgbClr val="39C0BA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2" descr="Electronic Waveforms &amp; Signals: sine, square, triangle . . » Electronics  Notes">
            <a:extLst>
              <a:ext uri="{FF2B5EF4-FFF2-40B4-BE49-F238E27FC236}">
                <a16:creationId xmlns:a16="http://schemas.microsoft.com/office/drawing/2014/main" id="{CF005DB5-FA5C-45E5-94D4-F64AC08CA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6" b="15660"/>
          <a:stretch/>
        </p:blipFill>
        <p:spPr bwMode="auto">
          <a:xfrm>
            <a:off x="2828925" y="1402081"/>
            <a:ext cx="3486150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" decel="125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5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1165475" y="4331317"/>
            <a:ext cx="7521300" cy="43410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Amplitude Servo Closed Loop Response</a:t>
            </a:r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40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" sz="400"/>
          </a:p>
        </p:txBody>
      </p:sp>
      <p:pic>
        <p:nvPicPr>
          <p:cNvPr id="3" name="Picture 2" descr="Graphical user interface, chart, scatter chart&#10;&#10;Description automatically generated">
            <a:extLst>
              <a:ext uri="{FF2B5EF4-FFF2-40B4-BE49-F238E27FC236}">
                <a16:creationId xmlns:a16="http://schemas.microsoft.com/office/drawing/2014/main" id="{83CF2218-D631-41C6-8DD0-12651A179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89"/>
          <a:stretch/>
        </p:blipFill>
        <p:spPr>
          <a:xfrm>
            <a:off x="1111327" y="895647"/>
            <a:ext cx="4123090" cy="3166304"/>
          </a:xfrm>
          <a:prstGeom prst="rect">
            <a:avLst/>
          </a:prstGeom>
        </p:spPr>
      </p:pic>
      <p:pic>
        <p:nvPicPr>
          <p:cNvPr id="5" name="Picture 4" descr="A picture containing text, indoor, control panel&#10;&#10;Description automatically generated">
            <a:extLst>
              <a:ext uri="{FF2B5EF4-FFF2-40B4-BE49-F238E27FC236}">
                <a16:creationId xmlns:a16="http://schemas.microsoft.com/office/drawing/2014/main" id="{2FC04F3F-1DB8-4971-91C8-74C09FC61B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64" t="15446" r="16463" b="19127"/>
          <a:stretch/>
        </p:blipFill>
        <p:spPr>
          <a:xfrm>
            <a:off x="5599404" y="1350915"/>
            <a:ext cx="3347450" cy="24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1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98" y="331002"/>
            <a:ext cx="7450019" cy="608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39C0BA"/>
                </a:solidFill>
              </a:rPr>
              <a:t>Background</a:t>
            </a:r>
            <a:endParaRPr sz="3500" b="1" dirty="0">
              <a:solidFill>
                <a:srgbClr val="39C0BA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50E27-A550-4CFF-B90B-81166D0761DA}"/>
              </a:ext>
            </a:extLst>
          </p:cNvPr>
          <p:cNvSpPr/>
          <p:nvPr/>
        </p:nvSpPr>
        <p:spPr>
          <a:xfrm>
            <a:off x="3331446" y="1735049"/>
            <a:ext cx="2735108" cy="1893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2">
                    <a:lumMod val="25000"/>
                  </a:schemeClr>
                </a:solidFill>
                <a:latin typeface="Quicksand" panose="020B0604020202020204" charset="0"/>
              </a:rPr>
              <a:t>Laser System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69E6D7D-5EB6-4041-A5A5-54A056E07562}"/>
              </a:ext>
            </a:extLst>
          </p:cNvPr>
          <p:cNvSpPr/>
          <p:nvPr/>
        </p:nvSpPr>
        <p:spPr>
          <a:xfrm>
            <a:off x="1858696" y="2246364"/>
            <a:ext cx="1472750" cy="873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Quicksand" panose="020B0604020202020204" charset="0"/>
              </a:rPr>
              <a:t>Power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3EF15A-25CE-43DC-BA8D-FB5F5329EFE6}"/>
              </a:ext>
            </a:extLst>
          </p:cNvPr>
          <p:cNvGrpSpPr/>
          <p:nvPr/>
        </p:nvGrpSpPr>
        <p:grpSpPr>
          <a:xfrm>
            <a:off x="5854285" y="1949778"/>
            <a:ext cx="2133826" cy="861774"/>
            <a:chOff x="5850540" y="1834883"/>
            <a:chExt cx="2133826" cy="86177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D339828-5BA7-49E1-8B7A-2B52A97AB571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6066554" y="2677251"/>
              <a:ext cx="1917812" cy="456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F41EE7-7F42-415C-9991-1AB9243558B3}"/>
                </a:ext>
              </a:extLst>
            </p:cNvPr>
            <p:cNvSpPr/>
            <p:nvPr/>
          </p:nvSpPr>
          <p:spPr>
            <a:xfrm>
              <a:off x="5850540" y="1834883"/>
              <a:ext cx="1869261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5000" b="1" i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Quicksand" panose="020B0604020202020204" charset="0"/>
                </a:rPr>
                <a:t>Light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33250E-348E-494C-8ABC-E04874A5B01C}"/>
              </a:ext>
            </a:extLst>
          </p:cNvPr>
          <p:cNvGrpSpPr/>
          <p:nvPr/>
        </p:nvGrpSpPr>
        <p:grpSpPr>
          <a:xfrm>
            <a:off x="5896620" y="3120304"/>
            <a:ext cx="1804525" cy="630942"/>
            <a:chOff x="5769620" y="3010237"/>
            <a:chExt cx="1804525" cy="6309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ECD3CE-ED91-40ED-8661-989E93A4C7C8}"/>
                </a:ext>
              </a:extLst>
            </p:cNvPr>
            <p:cNvSpPr/>
            <p:nvPr/>
          </p:nvSpPr>
          <p:spPr>
            <a:xfrm>
              <a:off x="5769620" y="3010237"/>
              <a:ext cx="1804525" cy="6309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/>
              <a:r>
                <a:rPr lang="en-US" sz="3500" b="1" i="1" dirty="0">
                  <a:ln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chemeClr val="accent3"/>
                  </a:solidFill>
                  <a:latin typeface="Quicksand" panose="020B0604020202020204" charset="0"/>
                </a:rPr>
                <a:t>“Noise”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26B3DB6-6D01-4477-BF52-425F527205B0}"/>
                </a:ext>
              </a:extLst>
            </p:cNvPr>
            <p:cNvCxnSpPr>
              <a:cxnSpLocks/>
            </p:cNvCxnSpPr>
            <p:nvPr/>
          </p:nvCxnSpPr>
          <p:spPr>
            <a:xfrm>
              <a:off x="5939554" y="3110001"/>
              <a:ext cx="1464658" cy="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8C0C450-F2C9-45C5-8F98-14581FB6B586}"/>
              </a:ext>
            </a:extLst>
          </p:cNvPr>
          <p:cNvSpPr/>
          <p:nvPr/>
        </p:nvSpPr>
        <p:spPr>
          <a:xfrm>
            <a:off x="1858696" y="1812106"/>
            <a:ext cx="1472750" cy="265688"/>
          </a:xfrm>
          <a:prstGeom prst="rightArrow">
            <a:avLst>
              <a:gd name="adj1" fmla="val 18519"/>
              <a:gd name="adj2" fmla="val 62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Quicksand" panose="020B0604020202020204" charset="0"/>
              </a:rPr>
              <a:t>Vibrations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22A0210-FDC9-4C3A-A406-7F494A75A936}"/>
              </a:ext>
            </a:extLst>
          </p:cNvPr>
          <p:cNvSpPr/>
          <p:nvPr/>
        </p:nvSpPr>
        <p:spPr>
          <a:xfrm>
            <a:off x="1858696" y="3288874"/>
            <a:ext cx="1472750" cy="265688"/>
          </a:xfrm>
          <a:prstGeom prst="rightArrow">
            <a:avLst>
              <a:gd name="adj1" fmla="val 18519"/>
              <a:gd name="adj2" fmla="val 62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Quicksand" panose="020B0604020202020204" charset="0"/>
              </a:rPr>
              <a:t>Thermal</a:t>
            </a:r>
          </a:p>
        </p:txBody>
      </p:sp>
    </p:spTree>
    <p:extLst>
      <p:ext uri="{BB962C8B-B14F-4D97-AF65-F5344CB8AC3E}">
        <p14:creationId xmlns:p14="http://schemas.microsoft.com/office/powerpoint/2010/main" val="448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65498" y="335568"/>
            <a:ext cx="7450019" cy="608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39C0BA"/>
                </a:solidFill>
              </a:rPr>
              <a:t>Background</a:t>
            </a:r>
            <a:endParaRPr sz="3500" b="1" dirty="0">
              <a:solidFill>
                <a:srgbClr val="39C0BA"/>
              </a:solidFill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50E27-A550-4CFF-B90B-81166D0761DA}"/>
              </a:ext>
            </a:extLst>
          </p:cNvPr>
          <p:cNvSpPr/>
          <p:nvPr/>
        </p:nvSpPr>
        <p:spPr>
          <a:xfrm>
            <a:off x="3331446" y="1735049"/>
            <a:ext cx="2735108" cy="1893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2">
                    <a:lumMod val="25000"/>
                  </a:schemeClr>
                </a:solidFill>
                <a:latin typeface="Quicksand" panose="020B0604020202020204" charset="0"/>
              </a:rPr>
              <a:t>Laser System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69E6D7D-5EB6-4041-A5A5-54A056E07562}"/>
              </a:ext>
            </a:extLst>
          </p:cNvPr>
          <p:cNvSpPr/>
          <p:nvPr/>
        </p:nvSpPr>
        <p:spPr>
          <a:xfrm>
            <a:off x="1858696" y="2246364"/>
            <a:ext cx="1472750" cy="873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Quicksand" panose="020B0604020202020204" charset="0"/>
              </a:rPr>
              <a:t>Power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3EF15A-25CE-43DC-BA8D-FB5F5329EFE6}"/>
              </a:ext>
            </a:extLst>
          </p:cNvPr>
          <p:cNvGrpSpPr/>
          <p:nvPr/>
        </p:nvGrpSpPr>
        <p:grpSpPr>
          <a:xfrm>
            <a:off x="5854285" y="1949778"/>
            <a:ext cx="2133826" cy="861774"/>
            <a:chOff x="5850540" y="1834883"/>
            <a:chExt cx="2133826" cy="86177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D339828-5BA7-49E1-8B7A-2B52A97AB571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6066554" y="2677251"/>
              <a:ext cx="1917812" cy="456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F41EE7-7F42-415C-9991-1AB9243558B3}"/>
                </a:ext>
              </a:extLst>
            </p:cNvPr>
            <p:cNvSpPr/>
            <p:nvPr/>
          </p:nvSpPr>
          <p:spPr>
            <a:xfrm>
              <a:off x="5850540" y="1834883"/>
              <a:ext cx="1869261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r"/>
              <a:r>
                <a:rPr lang="en-US" sz="5000" b="1" i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Quicksand" panose="020B0604020202020204" charset="0"/>
                </a:rPr>
                <a:t>Light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4CAA7B-6873-4323-960E-4514B0B3D7D1}"/>
              </a:ext>
            </a:extLst>
          </p:cNvPr>
          <p:cNvGrpSpPr/>
          <p:nvPr/>
        </p:nvGrpSpPr>
        <p:grpSpPr>
          <a:xfrm>
            <a:off x="5919107" y="3188615"/>
            <a:ext cx="2965422" cy="884393"/>
            <a:chOff x="5919107" y="3188615"/>
            <a:chExt cx="2965422" cy="88439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51382E1-6062-43A6-8008-09C9FB08C3EA}"/>
                </a:ext>
              </a:extLst>
            </p:cNvPr>
            <p:cNvCxnSpPr>
              <a:cxnSpLocks/>
            </p:cNvCxnSpPr>
            <p:nvPr/>
          </p:nvCxnSpPr>
          <p:spPr>
            <a:xfrm>
              <a:off x="6066554" y="3220068"/>
              <a:ext cx="722361" cy="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D20DA63-4E63-402D-8F20-E8F93B21F972}"/>
                    </a:ext>
                  </a:extLst>
                </p:cNvPr>
                <p:cNvSpPr txBox="1"/>
                <p:nvPr/>
              </p:nvSpPr>
              <p:spPr>
                <a:xfrm>
                  <a:off x="6248119" y="3188615"/>
                  <a:ext cx="904928" cy="5386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5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35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r>
                          <a:rPr lang="en-US" sz="3500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3500" dirty="0">
                    <a:latin typeface="Quicksand" panose="020B0604020202020204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D20DA63-4E63-402D-8F20-E8F93B21F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119" y="3188615"/>
                  <a:ext cx="904928" cy="5386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D6A5FB-9669-4AD2-8AA1-980223B217C9}"/>
                </a:ext>
              </a:extLst>
            </p:cNvPr>
            <p:cNvSpPr/>
            <p:nvPr/>
          </p:nvSpPr>
          <p:spPr>
            <a:xfrm>
              <a:off x="5919107" y="3595954"/>
              <a:ext cx="2965422" cy="4770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/>
              <a:r>
                <a:rPr lang="en-US" sz="2500" b="1" i="1" dirty="0">
                  <a:ln>
                    <a:solidFill>
                      <a:schemeClr val="accent3">
                        <a:lumMod val="75000"/>
                      </a:schemeClr>
                    </a:solidFill>
                  </a:ln>
                  <a:solidFill>
                    <a:schemeClr val="accent3"/>
                  </a:solidFill>
                  <a:latin typeface="Quicksand" panose="020B0604020202020204" charset="0"/>
                </a:rPr>
                <a:t>“Quantum Noise”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A86765-9EBD-4959-8DEE-540668C9BA9B}"/>
              </a:ext>
            </a:extLst>
          </p:cNvPr>
          <p:cNvGrpSpPr/>
          <p:nvPr/>
        </p:nvGrpSpPr>
        <p:grpSpPr>
          <a:xfrm>
            <a:off x="65385" y="3732049"/>
            <a:ext cx="6001169" cy="1185061"/>
            <a:chOff x="65385" y="3732049"/>
            <a:chExt cx="6001169" cy="11850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91D03AC-4395-4BAD-83C5-8D6DA353D06C}"/>
                </a:ext>
              </a:extLst>
            </p:cNvPr>
            <p:cNvGrpSpPr/>
            <p:nvPr/>
          </p:nvGrpSpPr>
          <p:grpSpPr>
            <a:xfrm>
              <a:off x="3331446" y="3732049"/>
              <a:ext cx="2735108" cy="1185061"/>
              <a:chOff x="3331446" y="3732049"/>
              <a:chExt cx="2735108" cy="1185061"/>
            </a:xfrm>
          </p:grpSpPr>
          <p:sp>
            <p:nvSpPr>
              <p:cNvPr id="3" name="Right Brace 2">
                <a:extLst>
                  <a:ext uri="{FF2B5EF4-FFF2-40B4-BE49-F238E27FC236}">
                    <a16:creationId xmlns:a16="http://schemas.microsoft.com/office/drawing/2014/main" id="{D7753AF6-B623-4EF5-B6CF-C2557B1E7B2D}"/>
                  </a:ext>
                </a:extLst>
              </p:cNvPr>
              <p:cNvSpPr/>
              <p:nvPr/>
            </p:nvSpPr>
            <p:spPr>
              <a:xfrm rot="5400000">
                <a:off x="4468377" y="2595118"/>
                <a:ext cx="461246" cy="2735108"/>
              </a:xfrm>
              <a:prstGeom prst="righ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3B8419B6-61A7-40E7-9281-FB6A6EE7957B}"/>
                      </a:ext>
                    </a:extLst>
                  </p:cNvPr>
                  <p:cNvSpPr txBox="1"/>
                  <p:nvPr/>
                </p:nvSpPr>
                <p:spPr>
                  <a:xfrm>
                    <a:off x="3851652" y="4043601"/>
                    <a:ext cx="1694695" cy="87350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3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m:rPr>
                              <m:sty m:val="p"/>
                            </m:rPr>
                            <a:rPr lang="el-GR" sz="3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latin typeface="Quicksand" panose="020B0604020202020204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3B8419B6-61A7-40E7-9281-FB6A6EE795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51652" y="4043601"/>
                    <a:ext cx="1694695" cy="87350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6DF115-E520-4E04-9D62-183A13901DE8}"/>
                </a:ext>
              </a:extLst>
            </p:cNvPr>
            <p:cNvSpPr/>
            <p:nvPr/>
          </p:nvSpPr>
          <p:spPr>
            <a:xfrm>
              <a:off x="65385" y="4290466"/>
              <a:ext cx="37850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Quicksand" panose="020B0604020202020204" charset="0"/>
                </a:rPr>
                <a:t>Heisenberg Uncertainty: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9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617940-C04E-4127-81A1-C02B4ADCF8F1}"/>
              </a:ext>
            </a:extLst>
          </p:cNvPr>
          <p:cNvSpPr/>
          <p:nvPr/>
        </p:nvSpPr>
        <p:spPr>
          <a:xfrm>
            <a:off x="1965960" y="927422"/>
            <a:ext cx="5646420" cy="4002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EC8000-DD78-4C34-A3AF-C56D69539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37" y="2099441"/>
            <a:ext cx="3275831" cy="2815590"/>
          </a:xfrm>
          <a:prstGeom prst="rect">
            <a:avLst/>
          </a:prstGeom>
        </p:spPr>
      </p:pic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2EA337E-36F1-4E81-9271-CBEE254A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6216"/>
            <a:ext cx="6858000" cy="797545"/>
          </a:xfrm>
        </p:spPr>
        <p:txBody>
          <a:bodyPr/>
          <a:lstStyle/>
          <a:p>
            <a:r>
              <a:rPr lang="en-US" sz="4000" b="1" dirty="0"/>
              <a:t>Diode Laser Modeling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4A226-BA60-4CD4-9935-01D6842A2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082" y="927422"/>
            <a:ext cx="4105275" cy="355282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330895-A256-4408-B037-7028DCEFD0EA}"/>
              </a:ext>
            </a:extLst>
          </p:cNvPr>
          <p:cNvCxnSpPr/>
          <p:nvPr/>
        </p:nvCxnSpPr>
        <p:spPr>
          <a:xfrm flipV="1">
            <a:off x="5173980" y="2377440"/>
            <a:ext cx="0" cy="119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93827E-6 L -0.04254 0.198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2EA337E-36F1-4E81-9271-CBEE254A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6216"/>
            <a:ext cx="6858000" cy="797545"/>
          </a:xfrm>
        </p:spPr>
        <p:txBody>
          <a:bodyPr/>
          <a:lstStyle/>
          <a:p>
            <a:r>
              <a:rPr lang="en-US" sz="4000" b="1" dirty="0"/>
              <a:t>Diode Laser Modeling</a:t>
            </a:r>
          </a:p>
        </p:txBody>
      </p:sp>
      <p:pic>
        <p:nvPicPr>
          <p:cNvPr id="4" name="Picture 3" descr="Chart, surface chart&#10;&#10;Description automatically generated">
            <a:extLst>
              <a:ext uri="{FF2B5EF4-FFF2-40B4-BE49-F238E27FC236}">
                <a16:creationId xmlns:a16="http://schemas.microsoft.com/office/drawing/2014/main" id="{57C16A80-AB68-4E8B-ABD5-335E588CE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0" y="1381347"/>
            <a:ext cx="4028383" cy="30212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5553B76F-FDB9-4326-84D7-75675E21C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124" y="1381346"/>
            <a:ext cx="4028383" cy="3021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6534FA-5D2F-48CF-95A9-C9C4C221F06E}"/>
              </a:ext>
            </a:extLst>
          </p:cNvPr>
          <p:cNvSpPr/>
          <p:nvPr/>
        </p:nvSpPr>
        <p:spPr>
          <a:xfrm>
            <a:off x="5501554" y="4286342"/>
            <a:ext cx="256352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20B0604020202020204" charset="0"/>
              </a:rPr>
              <a:t>(My Model)</a:t>
            </a:r>
          </a:p>
        </p:txBody>
      </p:sp>
    </p:spTree>
    <p:extLst>
      <p:ext uri="{BB962C8B-B14F-4D97-AF65-F5344CB8AC3E}">
        <p14:creationId xmlns:p14="http://schemas.microsoft.com/office/powerpoint/2010/main" val="198926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2EA337E-36F1-4E81-9271-CBEE254A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6216"/>
            <a:ext cx="6858000" cy="797545"/>
          </a:xfrm>
        </p:spPr>
        <p:txBody>
          <a:bodyPr/>
          <a:lstStyle/>
          <a:p>
            <a:r>
              <a:rPr lang="en-US" sz="4000" b="1" dirty="0"/>
              <a:t>Diode Laser Modeling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5967966-85D7-4759-B62E-0465FBE20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808" y="1253225"/>
            <a:ext cx="4028383" cy="3021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8F60D88-D15D-4F93-AFFB-AEED4CFF869B}"/>
              </a:ext>
            </a:extLst>
          </p:cNvPr>
          <p:cNvSpPr/>
          <p:nvPr/>
        </p:nvSpPr>
        <p:spPr>
          <a:xfrm>
            <a:off x="2791752" y="2217218"/>
            <a:ext cx="364142" cy="362624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14082-988A-4CCF-8BE1-6CF037A59476}"/>
              </a:ext>
            </a:extLst>
          </p:cNvPr>
          <p:cNvSpPr/>
          <p:nvPr/>
        </p:nvSpPr>
        <p:spPr>
          <a:xfrm>
            <a:off x="4446573" y="3842368"/>
            <a:ext cx="364142" cy="362624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5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2E3037"/>
      </a:dk1>
      <a:lt1>
        <a:srgbClr val="FFFFFF"/>
      </a:lt1>
      <a:dk2>
        <a:srgbClr val="666666"/>
      </a:dk2>
      <a:lt2>
        <a:srgbClr val="F3F3F3"/>
      </a:lt2>
      <a:accent1>
        <a:srgbClr val="39C0BA"/>
      </a:accent1>
      <a:accent2>
        <a:srgbClr val="90E6E2"/>
      </a:accent2>
      <a:accent3>
        <a:srgbClr val="F35B69"/>
      </a:accent3>
      <a:accent4>
        <a:srgbClr val="FAB2B9"/>
      </a:accent4>
      <a:accent5>
        <a:srgbClr val="999FA9"/>
      </a:accent5>
      <a:accent6>
        <a:srgbClr val="E2E7EE"/>
      </a:accent6>
      <a:hlink>
        <a:srgbClr val="39C0B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182</Words>
  <Application>Microsoft Office PowerPoint</Application>
  <PresentationFormat>On-screen Show (16:9)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Quicksand</vt:lpstr>
      <vt:lpstr>Arial</vt:lpstr>
      <vt:lpstr>Cambria Math</vt:lpstr>
      <vt:lpstr>Eleanor template</vt:lpstr>
      <vt:lpstr>Quantizing the Unseen: Undergraduate Optical Research</vt:lpstr>
      <vt:lpstr>A Big Thank You To:</vt:lpstr>
      <vt:lpstr>Previous Work - AM Servo System</vt:lpstr>
      <vt:lpstr>PowerPoint Presentation</vt:lpstr>
      <vt:lpstr>Background</vt:lpstr>
      <vt:lpstr>Background</vt:lpstr>
      <vt:lpstr>Diode Laser Modeling</vt:lpstr>
      <vt:lpstr>Diode Laser Modeling</vt:lpstr>
      <vt:lpstr>Diode Laser Modeling</vt:lpstr>
      <vt:lpstr>Experimental Testing</vt:lpstr>
      <vt:lpstr>Experimental Testing</vt:lpstr>
      <vt:lpstr>Experimental Testing</vt:lpstr>
      <vt:lpstr>Current Goals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the Unseen: Undergraduate Optical Research</dc:title>
  <dc:creator>Parker Landon</dc:creator>
  <cp:lastModifiedBy>Landon, Parker D.</cp:lastModifiedBy>
  <cp:revision>71</cp:revision>
  <dcterms:modified xsi:type="dcterms:W3CDTF">2022-04-08T18:20:40Z</dcterms:modified>
</cp:coreProperties>
</file>